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7" r:id="rId2"/>
    <p:sldId id="276" r:id="rId3"/>
    <p:sldId id="256" r:id="rId4"/>
    <p:sldId id="257" r:id="rId5"/>
    <p:sldId id="275" r:id="rId6"/>
    <p:sldId id="286" r:id="rId7"/>
    <p:sldId id="278" r:id="rId8"/>
    <p:sldId id="281" r:id="rId9"/>
    <p:sldId id="280" r:id="rId10"/>
    <p:sldId id="279" r:id="rId11"/>
    <p:sldId id="282" r:id="rId12"/>
    <p:sldId id="283" r:id="rId13"/>
    <p:sldId id="284" r:id="rId14"/>
    <p:sldId id="270" r:id="rId15"/>
    <p:sldId id="287" r:id="rId16"/>
    <p:sldId id="293" r:id="rId17"/>
    <p:sldId id="259" r:id="rId18"/>
    <p:sldId id="289" r:id="rId19"/>
    <p:sldId id="290" r:id="rId20"/>
    <p:sldId id="291" r:id="rId21"/>
    <p:sldId id="292" r:id="rId22"/>
    <p:sldId id="26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730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5:59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1034 1 24575,'3'0'0,"-1"1"0,1-1 0,0 1 0,-1 0 0,1-1 0,-1 1 0,1 1 0,-1-1 0,0 0 0,0 0 0,1 1 0,-1 0 0,0-1 0,0 1 0,0 0 0,0 0 0,-1 0 0,1 0 0,-1 0 0,1 0 0,-1 1 0,1-1 0,-1 0 0,0 1 0,0-1 0,-1 1 0,1-1 0,0 1 0,-1-1 0,1 6 0,2 9 0,-1 1 0,-1 0 0,0 23 0,-1-32 0,-2 16 0,2 40 0,0-62 0,0-1 0,0 1 0,1 0 0,-1 0 0,1 0 0,0 0 0,0-1 0,0 1 0,0 0 0,0-1 0,1 1 0,-1-1 0,1 1 0,-1-1 0,1 1 0,0-1 0,3 2 0,27 6 0,-22-7 0,-32-2 0,-173 11 0,178-11 0,-36 2 0,-1-3 0,1-2 0,-104-18 0,109 19 0,41 1 0,0 0 0,0 0 0,-1 0 0,1-1 0,0 0 0,-8-3 0,13 4 0,0-1 0,0 0 0,0 0 0,0-1 0,0 1 0,0 0 0,0-1 0,1 1 0,-1-1 0,0 0 0,1 0 0,-1 1 0,1-1 0,-1 0 0,1 0 0,0 0 0,0 0 0,0-1 0,0 1 0,1 0 0,-1 0 0,0-5 0,-3-9 0,1 1 0,1-1 0,1 0 0,0 0 0,1 0 0,1 0 0,0 1 0,6-26 0,-5 38 0,0 0 0,0 0 0,0 1 0,0-1 0,0 1 0,1 0 0,-1 0 0,1-1 0,0 2 0,0-1 0,-1 0 0,1 1 0,0-1 0,0 1 0,1 0 0,-1 0 0,5-1 0,60-12 0,-63 13 0,3 0 0,0 0 0,1 1 0,-1 0 0,1 1 0,-1 0 0,0 0 0,0 1 0,1 0 0,-1 0 0,0 1 0,-1 0 0,1 0 0,8 5 0,-12-5 0,1-1 0,-1 1 0,0 0 0,1 1 0,-2-1 0,1 1 0,0 0 0,-1 0 0,1 0 0,-1 0 0,0 1 0,0-1 0,-1 1 0,0 0 0,1-1 0,-2 1 0,1 0 0,0 1 0,-1-1 0,0 0 0,0 7 0,-1-11 0,0-1 0,0 1 0,-1 0 0,1-1 0,0 1 0,-1-1 0,1 1 0,-1 0 0,1-1 0,-1 1 0,1-1 0,-1 0 0,1 1 0,-1-1 0,1 1 0,-1-1 0,0 0 0,1 1 0,-1-1 0,1 0 0,-1 0 0,0 0 0,1 1 0,-1-1 0,0 0 0,1 0 0,-1 0 0,0 0 0,0 0 0,1 0 0,-2 0 0,-34-1 0,16 1 0,-213 11 0,171-10 0,-92-3 0,153 2 0,-1-1 0,1 0 0,0 0 0,0 1 0,-1-1 0,1 0 0,0 0 0,0 0 0,0-1 0,0 1 0,1 0 0,-1 0 0,0 0 0,0-1 0,1 1 0,-1 0 0,0-1 0,1 1 0,0 0 0,-1-1 0,1 1 0,0-1 0,-1-1 0,-6-42 0,7 37 0,-1-27 0,1 28 0,0 1 0,0-1 0,0 0 0,-1 0 0,-2-11 0,2 18 0,1-1 0,-1 0 0,1 0 0,-1 1 0,1-1 0,-1 0 0,0 1 0,1-1 0,-1 1 0,0-1 0,1 1 0,-1-1 0,0 1 0,0-1 0,1 1 0,-1 0 0,0-1 0,0 1 0,0 0 0,0 0 0,0-1 0,1 1 0,-1 0 0,0 0 0,0 0 0,0 0 0,0 0 0,0 1 0,0-1 0,1 0 0,-1 0 0,0 0 0,0 1 0,0-1 0,0 0 0,1 1 0,-1-1 0,0 1 0,0-1 0,1 1 0,-1-1 0,-1 2 0,-36 26 0,33-24 0,0 0 0,-1-1 0,0 0 0,0 0 0,0 0 0,0-1 0,0 0 0,-13 2 0,14-3 0,-1 0 0,1 1 0,0-1 0,-1 1 0,1 0 0,0 1 0,0-1 0,0 1 0,-8 6 0,11-6 0,0 0 0,1 1 0,-1-1 0,1 0 0,-1 1 0,1 0 0,0-1 0,1 1 0,-1 0 0,0-1 0,1 1 0,0 0 0,0 0 0,1 5 0,-1-4 0,0 1 0,0-1 0,-1 1 0,1-1 0,-1 0 0,-1 0 0,-2 10 0,3-13 0,1 0 0,-1 1 0,1-1 0,-1 1 0,1 0 0,0-1 0,0 1 0,0-1 0,0 1 0,1-1 0,-1 1 0,1-1 0,-1 1 0,1-1 0,0 0 0,0 1 0,0-1 0,0 0 0,2 4 0,36 52 0,-13-21 0,-7 0 0,-17-30 0,1-1 0,-1 1 0,2-1 0,-1 0 0,0 0 0,1 0 0,0-1 0,1 1 0,-1-1 0,1 0 0,0 0 0,0-1 0,1 1 0,-1-1 0,1 0 0,0-1 0,0 1 0,11 3 0,27 10 0,0-3 0,0-1 0,58 8 0,88-2 0,-145-13 0,72 0 0,-4-1 0,-98-4 0,0 1 0,0 0 0,0 1 0,0 1 0,25 9 0,-36-11 0,-1 1 0,1 0 0,-1-1 0,0 1 0,0 0 0,-1 1 0,1-1 0,0 0 0,-1 1 0,0 0 0,0-1 0,0 1 0,0 0 0,1 4 0,-3-6 0,1 1 0,0-1 0,-1 0 0,0 0 0,1 0 0,-1 0 0,0 0 0,0 1 0,0-1 0,0 0 0,-1 0 0,1 0 0,0 0 0,-1 0 0,0 0 0,1 0 0,-1 0 0,0 0 0,0 0 0,0 0 0,0 0 0,0 0 0,-1 0 0,1-1 0,-1 1 0,1-1 0,-4 3 0,-4 2 0,-1 0 0,0-1 0,0-1 0,0 1 0,0-2 0,-1 1 0,0-1 0,0-1 0,-21 2 0,-8-2 0,-58-4 0,26 0 0,3 0 0,0-3 0,-119-24 0,117 23 0,56 5 0,-1 0 0,0 0 0,-18-5 0,-17-4-1365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6:18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27 24575,'46'5'0,"-44"-5"0,-1 0 0,1 0 0,-1 1 0,1-1 0,0 0 0,-1 1 0,1-1 0,-1 1 0,1 0 0,-1-1 0,1 1 0,-1 0 0,1 0 0,-1 0 0,0 0 0,0 0 0,1 0 0,-1 0 0,0 0 0,0 1 0,0-1 0,0 0 0,0 1 0,1 2 0,-3-3 0,0 0 0,0 0 0,0 0 0,0-1 0,0 1 0,0 0 0,0 0 0,0-1 0,0 1 0,0-1 0,0 1 0,-1-1 0,1 1 0,0-1 0,0 0 0,-3 1 0,-5 2 0,22-1 0,23-4 0,-30-1 0,-24 0 0,17 3 0,0 0 0,0 0 0,1 0 0,-1-1 0,0 1 0,0 0 0,1 0 0,-1-1 0,0 1 0,1-1 0,-1 1 0,0 0 0,1-1 0,-1 1 0,1-1 0,-1 1 0,1-1 0,-1 0 0,1 1 0,-1-1 0,1 1 0,-1-1 0,1 0 0,0 1 0,-1-1 0,1-1 0,2-1 0,6 13 0,1 12 0,-5-11 0,1-29 0,-5 17 0,1 0 0,-1-1 0,0 1 0,1 0 0,-1 0 0,0-1 0,0 1 0,0 0 0,0-1 0,0 1 0,0 0 0,0-1 0,0 1 0,-1 0 0,1 0 0,0-1 0,-1 1 0,1 0 0,-1 0 0,0 0 0,1 0 0,-1-1 0,0 1 0,1 0 0,-1 0 0,0 0 0,0 1 0,0-1 0,0 0 0,0 0 0,0 0 0,0 1 0,-3-2 0,-1 1 0,-1 1 0,1-1 0,-1 1 0,1 1 0,-1-1 0,0 1 0,-6 1 0,-86 4 0,82-5 0,29-1 0,5-1 0,-13 0 0,0 0 0,0 1 0,-1-1 0,1 1 0,0 0 0,0 1 0,-1-1 0,1 1 0,0 0 0,-1 0 0,1 0 0,-1 1 0,1-1 0,4 3 0,-9-3 0,0-1 0,1 0 0,-1 0 0,0 1 0,0-1 0,0 0 0,1 1 0,-1-1 0,0 0 0,0 1 0,0-1 0,1 0 0,-1 1 0,0-1 0,0 0 0,0 1 0,0-1 0,0 0 0,0 1 0,0-1 0,0 1 0,0-1 0,0 0 0,0 1 0,0-1 0,0 0 0,0 1 0,0-1 0,-1 0 0,1 1 0,0-1 0,0 0 0,0 1 0,0-1 0,-1 0 0,1 1 0,0-1 0,0 0 0,-1 0 0,1 1 0,-1-1 0,-20 9 0,-23-3 0,9-6 0,58-1 0,3 0 0,-19 0 0,0 0 0,0 1 0,0 0 0,1 0 0,-1 1 0,0 0 0,0 0 0,0 1 0,0 0 0,7 3 0,-62 6 0,-144-10 0,161-1 0,130-14 0,-92 10 0,-18 0 0,-19-3 0,-52 7 0,48 1 0,27-1 0,10 0 0,30 2 0,-24-1 0,0 0 0,0-1 0,0 1 0,0-2 0,0 1 0,0-1 0,0-1 0,0 1 0,15-6 0,-31 4 0,0 1 0,0 0 0,0 1 0,0 0 0,-9-1 0,19 0 0,0-1 0,0 1 0,1 1 0,-1-1 0,0 0 0,0 1 0,1-1 0,-1 1 0,1 0 0,5-1 0,1 0 0,18-7 0,35-14 0,-122 26 0,-3 1-1365,56-2-5461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6:20.9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29 24575,'-13'0'0,"0"-1"0,1 0 0,-1-1 0,1 0 0,0-1 0,-13-4 0,-17-2 0,29 6 0,38 5 0,148 10-1365,-166-12-5461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6:28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9 24575,'32'-8'0,"-18"8"0,-26 6 0,-3-2 0,-1-1 0,1 0 0,-1-1 0,-24 1 0,-1-1 0,35-1-1365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0:26:33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29 24575,'-1'1'0,"1"0"0,-1 0 0,0-1 0,1 1 0,-1-1 0,0 1 0,0-1 0,1 1 0,-1-1 0,0 1 0,0-1 0,0 0 0,0 1 0,0-1 0,1 0 0,-1 0 0,0 1 0,0-1 0,0 0 0,0 0 0,0 0 0,0 0 0,-1-1 0,-31 1 0,29 0 0,3 0 0,0 0 0,0 0 0,0 0 0,1 0 0,-1-1 0,0 2 0,0-1 0,0 0 0,1 0 0,-1 0 0,0 0 0,0 0 0,0 1 0,1-1 0,-1 0 0,0 1 0,0-1 0,1 1 0,-1-1 0,0 1 0,1-1 0,-1 1 0,0-1 0,1 1 0,-1-1 0,1 1 0,-2 1 0,3-1 0,-1-1 0,0 1 0,1 0 0,-1-1 0,0 1 0,1 0 0,-1-1 0,1 1 0,-1-1 0,1 1 0,-1 0 0,1-1 0,-1 1 0,1-1 0,0 0 0,-1 1 0,1-1 0,-1 0 0,1 1 0,0-1 0,0 0 0,-1 1 0,1-1 0,0 0 0,-1 0 0,1 0 0,0 0 0,0 0 0,-1 0 0,3 0 0,18 5 0,-37-2 0,-36-6 0,54 4 0,-1-1 0,1 0 0,0 0 0,0-1 0,0 1 0,0 0 0,-1-1 0,1 1 0,0-1 0,0 1 0,0-1 0,-1 0 0,1 0 0,0 0 0,1-1 0,-2 2 0,-1-1 0,0 1 0,1 0 0,-1 0 0,0-1 0,1 1 0,-1 0 0,0-1 0,1 1 0,-1 0 0,0-1 0,0 1 0,0-1 0,1 1 0,-1 0 0,0-1 0,0 1 0,0-1 0,0 1 0,0 0 0,0-1 0,0 1 0,0-1 0,0 1 0,0-1 0,0 1 0,0 0 0,0-1 0,0 0 0,-1 0 0,0 0 0,0 0 0,0 0 0,0 0 0,0 0 0,0 0 0,0 1 0,0-1 0,0 0 0,0 0 0,-1 1 0,1-1 0,0 1 0,0-1 0,-3 0 0,-29-5 0,8 2 0,48-3 0,2 2 0,-19 3 0,0 1 0,1-1 0,-1 1 0,1 0 0,-1 1 0,1-1 0,-1 1 0,1 1 0,10 1 0,-65 3 0,44-5 0,-8-1 0,0 1 0,0 1 0,0 0 0,0 1 0,0 0 0,-21 6 0,32-8 0,1 0 0,0 1 0,-1-1 0,1 0 0,-1 0 0,1 0 0,0 0 0,-1 1 0,1-1 0,0 0 0,-1 0 0,1 1 0,0-1 0,-1 0 0,1 0 0,0 1 0,-1-1 0,1 0 0,0 1 0,0-1 0,-1 1 0,1-1 0,0 0 0,0 1 0,0-1 0,0 1 0,0-1 0,-1 0 0,1 1 0,0-1 0,0 1 0,0-1 0,0 1 0,0-1 0,0 0 0,0 1 0,1-1 0,-1 1 0,0-1 0,0 0 0,0 1 0,0-1 0,0 1 0,1-1 0,-1 0 0,0 1 0,0-1 0,1 0 0,-1 1 0,0-1 0,1 0 0,-1 1 0,0-1 0,1 0 0,-1 0 0,0 1 0,1-1 0,-1 0 0,0 0 0,1 0 0,-1 0 0,1 1 0,-1-1 0,0 0 0,1 0 0,0 0 0,36 13 0,-28-10 0,-11 0 0,-13 1 0,-17-1 0,0-2 0,10-1 0,47-18 0,-24 18 0,0 0 0,0-1 0,0 1 0,0-1 0,0 1 0,0-1 0,0 1 0,0-1 0,0 0 0,0 1 0,0-1 0,0 0 0,0 0 0,-1 0 0,1 0 0,0 0 0,-1 0 0,1 0 0,0 0 0,-1 0 0,1-2 0,-1 2 0,-1 1 0,0-1 0,1 1 0,-1-1 0,0 1 0,0-1 0,1 1 0,-1-1 0,0 1 0,0-1 0,0 1 0,0 0 0,0 0 0,0-1 0,0 1 0,1 0 0,-1 0 0,0 0 0,-2 0 0,-55 2 0,25 4 0,33-6 0,0 0 0,0 0 0,1 0 0,-1 0 0,0 0 0,0 0 0,0 0 0,0 0 0,0 0 0,0 0 0,0 0 0,0 0 0,0 1 0,0-1 0,0 0 0,0 0 0,0 0 0,1 0 0,-1 0 0,0 0 0,0 0 0,0 0 0,0 0 0,0 0 0,0 0 0,0 1 0,0-1 0,0 0 0,0 0 0,0 0 0,0 0 0,0 0 0,0 0 0,0 0 0,0 0 0,0 0 0,0 1 0,0-1 0,0 0 0,0 0 0,0 0 0,0 0 0,0 0 0,0 0 0,-1 0 0,1 0 0,0 0 0,0 0 0,0 0 0,0 0 0,0 1 0,0-1 0,0 0 0,0 0 0,0 0 0,0 0 0,0 0 0,0 0 0,-1 0 0,1 0 0,0 0 0,0 0 0,0 0 0,0 0 0,0 0 0,0 0 0,0 0 0,0 0 0,-1 0 0,21 5 0,-20-5 0,32 8 0,-28-4 0,-21 0 0,-21-8 0,37 4 0,0 0 0,1 0 0,-1 0 0,1 0 0,-1 0 0,0 0 0,1 0 0,-1-1 0,0 1 0,1 0 0,-1 0 0,1 0 0,-1-1 0,0 1 0,1 0 0,-1-1 0,1 1 0,-1 0 0,1-1 0,-1 1 0,1-1 0,-1 1 0,1-1 0,0 1 0,-1-1 0,1 1 0,0-1 0,-1 1 0,1-1 0,0 1 0,-1-1 0,1 0 0,0 1 0,0-1 0,0 1 0,0-1 0,0 0 0,0 1 0,0-1 0,0 0 0,0 1 0,0-1 0,0 1 0,0-1 0,0 0 0,0 1 0,0-1 0,1 1 0,-1-1 0,0 0 0,1 1 0,-1-1 0,0 1 0,1-1 0,-1 1 0,1-2 0,4 0 0,-1 1 0,1-1 0,-1 0 0,1 1 0,0 0 0,-1 0 0,1 1 0,0-1 0,0 1 0,0 0 0,0 0 0,-1 1 0,9 1 0,15-1 0,2-6 0,-58 4 0,2 1 0,58 0 0,-23 0-1365,-1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11:48:07.4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4990 1989 24575,'133'0'0,"-104"0"0,-92 0 0,-1219 0 0,1258 1 0,18 0 0,-1-1 0,1 1 0,-1-1 0,1 0 0,-1-1 0,1 0 0,-1 0 0,1 0 0,0-1 0,-12-4 0,19 1 0,11-1 0,19-1 0,1 0 0,32-1 0,-13 1 0,945-69-297,8 70-79,-802 7 359,-94-1 17,131 4 0,-201 1 0,-38-5 0,0 0-1,1 0 1,-1 0-1,0 0 1,1 0-1,-1 0 1,0 1 0,0-1-1,1 0 1,-1 0-1,0 0 1,0 1-1,0-1 1,1 0-1,-1 0 1,0 0 0,0 1-1,0-1 1,0 0-1,1 1 1,-1-1-1,0 0 1,0 0 0,0 1-1,0-1 1,0 0-1,0 1 1,0-1-1,0 0 1,0 0-1,0 1 1,0-1 0,0 0-1,0 1 1,0-1-1,0 0 1,0 1-1,0-1 1,0 0 0,0 0-1,-1 1 1,1-1-1,0 0 1,0 0-1,0 1 1,0-1 0,-1 0-1,1 0 1,0 1-1,0-1 1,-1 0-1,1 0 1,0 0-1,0 0 1,-1 1 0,1-1-1,0 0 1,0 0-1,-1 0 1,1 0-1,0 0 1,-1 0 0,1 0-1,0 0 1,-1 0-1,-24 12 145,-7-4 0,-1-1 1,0-1-1,-37 1 0,67-7-146,-809 40-503,316-23 8,-802 69 493,1279-84 4,20 0 0,32-2 0,-32 0 0,2388-4 121,-2367 5-121,-49 3 0,-780 17 836,586-21-787,-1860-1-49,2297 1 0,70 0 0,109 0-164,2132 0-2441,-2432 2 2547,-90 1 47,-22 0 8,-162 9 17,-164-2-14,-133-1-164,-772-2-1868,-4-60 2048,1210 50 38,-51-4 125,-182-36 0,265 41-172,0-1 0,0 0 1,1-1-1,-1 0 0,1 0 1,-14-9-1,23 13-7,-1 0 0,1-1 0,-1 1 0,0-1 0,1 1 0,-1-1 0,1 1 0,-1-1 0,1 0 0,-1 1 0,1-1 0,0 1 0,-1-1 0,1 0 0,0 1 0,-1-1 0,1 0 0,0 0 0,0 1 0,0-1 0,0 0 0,-1 1 0,1-1 0,0 0 0,0 0 0,1 1 0,-1-1 0,0 0 0,0 0 0,0 1 0,0-1 0,1 0 0,-1 1 0,0-1 0,0 0 0,1 1 0,-1-1 0,1 0 0,-1 1 0,1-1 0,-1 1 0,1-1 0,-1 1 0,1-1 0,-1 1 0,1-1 0,-1 1 0,1-1 0,0 1 0,-1 0 0,1-1 0,0 1 0,0 0 0,-1 0 0,2-1 0,15-6 0,0 0 0,1 1 0,35-7 0,160-27 0,111 3 164,90 7 567,886-6-1235,-176 8-9,-558-13-202,-523 36 715,50-11 0,-85 11 0,-12 1 0,-41-4 0,-177-3 0,-151 4-103,-121 3-308,-1896 6 472,2332-2 288,48 0-122,12 0 17,482 1 1094,57-1-1430,26 1-748,2281-17-2122,-2767 15 3100,166-11 1191,-245 12-1297,51-11 20,-52 11-22,0-1 0,0 1 0,0 0 0,0-1 0,0 1 0,1-1 0,-1 0 0,0 1 0,0-1 0,-1 0-1,1 0 1,0 1 0,0-1 0,0 0 0,0 0 0,-1 0 0,1 0 0,0 0 0,-1 0 0,1 0 0,-1 0 0,1 0 0,-1-1 0,0 1-1,1 0 1,-1 0 0,0 0 0,0-1 0,0 1 0,0 0 0,0 0 0,0 0 0,0-1 0,-1 0 0,-2-19 943,1 0-1,0-1 1,2 1 0,4-40-1,-2 30-918,-2-45 0,-6 10-54,-3-100 0,9 147 0,2-1 0,0 1 0,2 0 0,0 0 0,1 0 0,12-29 0,-5 22 0,2 1 0,1 0 0,21-27 0,18-27 0,-40 51 0,-1-1 0,-2-1 0,15-58 0,-14 43 0,-3 13 0,-1 0 0,-1 0 0,3-65 0,-9 93 0,0 0 0,0 0 0,0-1 0,0 1 0,1 0 0,-1 0 0,1 1 0,0-1 0,0 0 0,1 1 0,-1-1 0,1 1 0,-1 0 0,1-1 0,0 1 0,1 1 0,-1-1 0,0 0 0,1 1 0,-1 0 0,1-1 0,0 2 0,0-1 0,6-2 0,13-5 0,2 1 0,48-10 0,-46 12 0,36-8 0,-21 5 0,0-1 0,0-2 0,41-18 0,-67 17 0,-16 13 0,0 0 0,0 0 0,0-1 0,0 1 0,0 0 0,0-1 0,0 1 0,0 0 0,0-1 0,0 1 0,-1 0 0,1-1 0,0 1 0,0 0 0,0 0 0,-1-1 0,1 1 0,0 0 0,0 0 0,-1 0 0,1-1 0,0 1 0,0 0 0,-1 0 0,1 0 0,0 0 0,-1-1 0,1 1 0,0 0 0,-1 0 0,1 0 0,0 0 0,-1 0 0,-40-5 0,-38 8 0,-1 4 0,-143 30 0,100-14 0,50-12 0,-99 22 0,149-27 0,1 1 0,1 1 0,-1 1 0,1 0 0,-30 21 0,23-13 0,-2-1 0,1-1 0,-2-1 0,0-2 0,0-1 0,-62 12 0,47-15 0,0-2 0,-1-2 0,1-2 0,-62-6 0,58-5 0,49 8 0,0 1 0,1 0 0,-1 0 0,0-1 0,0 1 0,0 0 0,0-1 0,1 1 0,-1-1 0,0 1 0,0-1 0,1 1 0,-1-1 0,0 0 0,1 1 0,-1-1 0,1 0 0,-1 1 0,1-1 0,-1 0 0,1 0 0,-1 0 0,1 1 0,0-1 0,0 0 0,-1 0 0,1 0 0,0 0 0,0 0 0,0 0 0,0 0 0,0 0 0,0 1 0,0-1 0,0 0 0,0 0 0,0 0 0,1 0 0,-1 0 0,0 0 0,1 1 0,-1-1 0,0 0 0,1 0 0,-1 0 0,1 1 0,-1-1 0,2-1 0,4-4 0,1 0 0,-1 0 0,1 0 0,1 1 0,-1 0 0,1 0 0,0 1 0,0 0 0,0 0 0,1 1 0,14-4 0,-18 5 0,111-36 0,161-31 0,127 2 0,-283 54 0,-71 9 0,79-17 0,-104 14 0,-45 13 0,-132 33 0,-225 29 0,225-45 0,24-4 0,47-9 0,-107 29 0,172-34 0,1 0 0,-1 2 0,1 0 0,0 1 0,1 0 0,0 1 0,1 1 0,-1 0 0,2 1 0,-20 21 0,-2 8 0,-59 91 0,35-44 0,-80 102 0,-201 213 0,269-330 0,-4-3 0,-2-3 0,-2-4 0,-4-3 0,-142 77 0,124-87 0,-3-6 0,-1-4 0,-1-4 0,-141 26 0,96-34 0,-1-7 0,-240 0 0,302-23 0,1-4 0,1-4 0,0-4 0,0-3 0,2-4 0,-143-57 0,55 2 0,3-7 0,-165-110 0,139 63 0,-94-56 0,-129-26 0,106 55 0,272 135 0,2-1 0,1-3 0,1-1 0,2-1 0,0-2 0,2-1 0,-28-38 0,41 48 0,-1 2 0,0 0 0,-2 0 0,0 2 0,-2 1 0,1 1 0,-2 2 0,0 0 0,-1 1 0,0 2 0,-52-15 0,-80-14 0,133 35 0,0 1 0,0 1 0,0 2 0,-32 2 0,55-1 0,0 0 0,0 0 0,1 1 0,-1 0 0,0-1 0,1 1 0,-1 0 0,1 0 0,-1 1 0,1-1 0,-1 0 0,1 1 0,0-1 0,0 1 0,0 0 0,0 0 0,0 0 0,0 0 0,0 0 0,0 0 0,1 0 0,0 1 0,-1-1 0,1 1 0,0-1 0,0 1 0,0-1 0,0 1 0,0 0 0,0 2 0,-1 11 0,1-1 0,0 1 0,1 0 0,2 22 0,0 16 0,-2-50 0,-1 0 0,1 0 0,-1 0 0,0 0 0,0 0 0,0 0 0,-1 0 0,1 0 0,-1 0 0,0-1 0,0 1 0,-1-1 0,1 1 0,0-1 0,-1 0 0,0 0 0,0 0 0,0 0 0,0-1 0,-1 1 0,1-1 0,-1 0 0,1 0 0,-1 0 0,0 0 0,1-1 0,-8 3 0,-7 0 0,0-1 0,-1 0 0,0-1 0,-33-1 0,35-1 0,-12 0 0,0-2 0,0-1 0,0-1 0,0-2 0,1 0 0,0-2 0,0-1 0,1-2 0,-39-20 0,49 22 0,0-1 0,0-1 0,1 0 0,0-2 0,1 0 0,0 0 0,1-1 0,1-1 0,0-1 0,2 0 0,-1 0 0,2-1 0,0 0 0,-13-34 0,22 50 0,0 0 0,1 0 0,0-1 0,-1 1 0,1 0 0,0 0 0,-1 0 0,1-1 0,0 1 0,0 0 0,0 0 0,0-1 0,0 1 0,0 0 0,1 0 0,-1 0 0,1-2 0,-1 2 0,1 1 0,-1-1 0,1 1 0,-1 0 0,0-1 0,1 1 0,0 0 0,-1 0 0,1-1 0,-1 1 0,1 0 0,-1 0 0,1 0 0,-1 0 0,1-1 0,0 1 0,-1 0 0,1 0 0,-1 0 0,1 0 0,0 1 0,-1-1 0,1 0 0,-1 0 0,2 0 0,47 23 0,-39-17 0,45 24 0,5 4 0,2-2 0,2-3 0,74 23 0,-129-50 0,-1 0 0,1-1 0,-1 0 0,1 0 0,0-1 0,-1 0 0,1-1 0,0 0 0,-1 0 0,1-1 0,-1 0 0,0 0 0,1-1 0,-1 0 0,0-1 0,-1 1 0,1-2 0,0 1 0,-1-1 0,0 0 0,10-10 0,8-9 0,-1-2 0,-1 0 0,-1-2 0,17-30 0,-23 35 0,-15 22 0,0 0 0,0 1 0,0-1 0,0 0 0,0-1 0,0 1 0,0 0 0,-1 0 0,1 0 0,-1 0 0,1-1 0,-1 1 0,1 0 0,-1-1 0,1 1 0,-1 0 0,0-1 0,0 1 0,0 0 0,0-1 0,0 1 0,0 0 0,0-1 0,0 1 0,-1 0 0,1-1 0,0 1 0,-1 0 0,1 0 0,-1-1 0,1 1 0,-1 0 0,0 0 0,0 0 0,1-1 0,-1 1 0,0 0 0,0 0 0,0 1 0,0-1 0,0 0 0,0 0 0,0 0 0,-1 1 0,1-1 0,0 0 0,0 1 0,-3-1 0,-7-3 0,0 2 0,0-1 0,-1 1 0,-21 0 0,14 0 0,-61-5 0,0-4 0,1-4 0,0-3 0,-103-38 0,146 35 0,36 21 0,-1 0 0,1 0 0,0 0 0,0 0 0,0 0 0,0-1 0,-1 1 0,1 0 0,0 0 0,0 0 0,0 0 0,0-1 0,0 1 0,-1 0 0,1 0 0,0-1 0,0 1 0,0 0 0,0 0 0,0 0 0,0-1 0,0 1 0,0 0 0,0 0 0,0-1 0,0 1 0,0 0 0,0 0 0,0-1 0,0 1 0,0 0 0,0 0 0,0 0 0,0-1 0,0 1 0,0 0 0,1 0 0,-1 0 0,0-1 0,0 1 0,0 0 0,22-4 0,-13 4-273,0 1 0,1 1 0,-1-1 0,18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4907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1829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8356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2143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547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476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0308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0304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1441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6653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986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D8EB7-FAF1-4972-9159-928E4036F237}" type="datetimeFigureOut">
              <a:rPr lang="en-PK" smtClean="0"/>
              <a:t>27/12/2023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2DAC8-36AC-4CB3-9BDD-4BACDEBFA9F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35848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0.png"/><Relationship Id="rId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16B469-1E94-5999-988F-D4AA843CB58C}"/>
              </a:ext>
            </a:extLst>
          </p:cNvPr>
          <p:cNvSpPr/>
          <p:nvPr/>
        </p:nvSpPr>
        <p:spPr>
          <a:xfrm>
            <a:off x="-3" y="1"/>
            <a:ext cx="12192003" cy="6858000"/>
          </a:xfrm>
          <a:prstGeom prst="rect">
            <a:avLst/>
          </a:prstGeom>
          <a:solidFill>
            <a:srgbClr val="0C7D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FF05D-0517-FCEE-002A-C785E363DB2C}"/>
              </a:ext>
            </a:extLst>
          </p:cNvPr>
          <p:cNvSpPr/>
          <p:nvPr/>
        </p:nvSpPr>
        <p:spPr>
          <a:xfrm>
            <a:off x="-2" y="5398936"/>
            <a:ext cx="12192002" cy="1459064"/>
          </a:xfrm>
          <a:prstGeom prst="rect">
            <a:avLst/>
          </a:prstGeom>
          <a:gradFill>
            <a:gsLst>
              <a:gs pos="0">
                <a:srgbClr val="00485B"/>
              </a:gs>
              <a:gs pos="62000">
                <a:srgbClr val="00485C"/>
              </a:gs>
              <a:gs pos="78000">
                <a:srgbClr val="004B61"/>
              </a:gs>
              <a:gs pos="98000">
                <a:srgbClr val="004A6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E91B10-D690-E694-AD11-6CD2046A2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21295"/>
          <a:stretch/>
        </p:blipFill>
        <p:spPr>
          <a:xfrm>
            <a:off x="-2" y="1236784"/>
            <a:ext cx="12192002" cy="4257567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77DDEE-3907-346C-42BE-875363A28093}"/>
              </a:ext>
            </a:extLst>
          </p:cNvPr>
          <p:cNvSpPr txBox="1"/>
          <p:nvPr/>
        </p:nvSpPr>
        <p:spPr>
          <a:xfrm>
            <a:off x="4671872" y="5019655"/>
            <a:ext cx="2848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K200286 – Syed Aun Ali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K200421 – Muhammad Fahad Zahid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K200273 – Muhammad Mudabbir</a:t>
            </a:r>
            <a:endParaRPr lang="en-P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DECEE-B5E2-DEE3-22C1-D75AD43C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29" y="50651"/>
            <a:ext cx="1320405" cy="1320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EDFFF9-D0EE-1B73-F2D7-C719A2D8F882}"/>
              </a:ext>
            </a:extLst>
          </p:cNvPr>
          <p:cNvSpPr txBox="1"/>
          <p:nvPr/>
        </p:nvSpPr>
        <p:spPr>
          <a:xfrm>
            <a:off x="3548153" y="6022287"/>
            <a:ext cx="5095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Science, FAST-NUCES, Karachi, Pakistan</a:t>
            </a:r>
            <a:endParaRPr lang="en-P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63862-2EB1-A137-E9CE-1984997B4AAC}"/>
              </a:ext>
            </a:extLst>
          </p:cNvPr>
          <p:cNvSpPr txBox="1"/>
          <p:nvPr/>
        </p:nvSpPr>
        <p:spPr>
          <a:xfrm>
            <a:off x="2885738" y="4434063"/>
            <a:ext cx="683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Aquaculture-Agriculture Soil Enrichment System (IAASES)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2750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4A3DB-645E-21C1-B34D-0838F265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0" t="16347" r="2826" b="411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EC7676-374D-EE2F-A6BB-F201A2F27DE6}"/>
              </a:ext>
            </a:extLst>
          </p:cNvPr>
          <p:cNvSpPr txBox="1">
            <a:spLocks/>
          </p:cNvSpPr>
          <p:nvPr/>
        </p:nvSpPr>
        <p:spPr>
          <a:xfrm>
            <a:off x="941437" y="309702"/>
            <a:ext cx="5912457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Classification Model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61E91-715A-A2B4-9366-16A67D2FF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66" b="34985"/>
          <a:stretch/>
        </p:blipFill>
        <p:spPr>
          <a:xfrm>
            <a:off x="0" y="1161634"/>
            <a:ext cx="12192000" cy="2856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5B5F2-ADBF-C1FD-A7EC-5D8FC9ACA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43" b="27909"/>
          <a:stretch/>
        </p:blipFill>
        <p:spPr>
          <a:xfrm>
            <a:off x="0" y="4001701"/>
            <a:ext cx="12192000" cy="28562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A31D-FEDA-8B89-7D7E-3A55BF06E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550" y="2155315"/>
            <a:ext cx="5502585" cy="1041039"/>
          </a:xfrm>
          <a:solidFill>
            <a:srgbClr val="383838"/>
          </a:solidFill>
        </p:spPr>
        <p:txBody>
          <a:bodyPr>
            <a:normAutofit fontScale="9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5587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Employed machine learning and computer vision techniques for soil classification.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5587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Collected and analyzed data on soil types and nutrient requirements.</a:t>
            </a:r>
          </a:p>
          <a:p>
            <a:pPr marL="0" indent="0" algn="just">
              <a:buNone/>
            </a:pPr>
            <a:endParaRPr lang="en-P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837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EC7676-374D-EE2F-A6BB-F201A2F27DE6}"/>
              </a:ext>
            </a:extLst>
          </p:cNvPr>
          <p:cNvSpPr txBox="1">
            <a:spLocks/>
          </p:cNvSpPr>
          <p:nvPr/>
        </p:nvSpPr>
        <p:spPr>
          <a:xfrm>
            <a:off x="870003" y="875127"/>
            <a:ext cx="6818907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Classification Model Results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5E423-76FD-5820-E190-AB3B345AB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6" y="2478380"/>
            <a:ext cx="4891322" cy="3255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AECF5-68FF-FCA7-570C-ED3C2F8AD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49" y="2474828"/>
            <a:ext cx="3245731" cy="3259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0CC5D-6B9B-FAFF-A782-702417C59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921" y="599433"/>
            <a:ext cx="3119562" cy="56591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67146B-3DAF-54D4-A5C7-54678EA3E196}"/>
              </a:ext>
            </a:extLst>
          </p:cNvPr>
          <p:cNvSpPr txBox="1"/>
          <p:nvPr/>
        </p:nvSpPr>
        <p:spPr>
          <a:xfrm>
            <a:off x="5471486" y="2872394"/>
            <a:ext cx="104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Khara Paani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BF88D-3559-B359-F3AE-F53E88072F33}"/>
              </a:ext>
            </a:extLst>
          </p:cNvPr>
          <p:cNvSpPr txBox="1"/>
          <p:nvPr/>
        </p:nvSpPr>
        <p:spPr>
          <a:xfrm>
            <a:off x="6474150" y="391991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  <a:endParaRPr lang="en-P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96C71-FB74-4950-FB3B-42F9F8AD9B1F}"/>
              </a:ext>
            </a:extLst>
          </p:cNvPr>
          <p:cNvSpPr txBox="1"/>
          <p:nvPr/>
        </p:nvSpPr>
        <p:spPr>
          <a:xfrm>
            <a:off x="7215808" y="4644810"/>
            <a:ext cx="9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Meetha    Paani</a:t>
            </a:r>
            <a:endParaRPr lang="en-P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38CA1-240C-FC15-C903-A216CFAEFF66}"/>
              </a:ext>
            </a:extLst>
          </p:cNvPr>
          <p:cNvSpPr txBox="1"/>
          <p:nvPr/>
        </p:nvSpPr>
        <p:spPr>
          <a:xfrm>
            <a:off x="9997104" y="1335139"/>
            <a:ext cx="104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Khara Paani</a:t>
            </a:r>
            <a:endParaRPr lang="en-P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38DC4-AC2D-5639-4A4A-60579B993F28}"/>
              </a:ext>
            </a:extLst>
          </p:cNvPr>
          <p:cNvSpPr txBox="1"/>
          <p:nvPr/>
        </p:nvSpPr>
        <p:spPr>
          <a:xfrm>
            <a:off x="10102532" y="31955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  <a:endParaRPr lang="en-P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7B187-4951-FE22-CDA3-F77CDF0AF7B0}"/>
              </a:ext>
            </a:extLst>
          </p:cNvPr>
          <p:cNvSpPr txBox="1"/>
          <p:nvPr/>
        </p:nvSpPr>
        <p:spPr>
          <a:xfrm>
            <a:off x="9909313" y="4876531"/>
            <a:ext cx="9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Meetha    Paani</a:t>
            </a:r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DA2A3-243D-D909-5360-FEF06867D1CF}"/>
              </a:ext>
            </a:extLst>
          </p:cNvPr>
          <p:cNvSpPr txBox="1"/>
          <p:nvPr/>
        </p:nvSpPr>
        <p:spPr>
          <a:xfrm>
            <a:off x="1255278" y="5952618"/>
            <a:ext cx="275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Class Imbalance Diagram</a:t>
            </a:r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F3DED-338C-1C6E-087E-59D4960508EB}"/>
              </a:ext>
            </a:extLst>
          </p:cNvPr>
          <p:cNvSpPr txBox="1"/>
          <p:nvPr/>
        </p:nvSpPr>
        <p:spPr>
          <a:xfrm>
            <a:off x="5840695" y="5902883"/>
            <a:ext cx="197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Confusion Matrix</a:t>
            </a:r>
            <a:endParaRPr lang="en-P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8A267-4C50-7566-17E8-24F8B6D18D50}"/>
              </a:ext>
            </a:extLst>
          </p:cNvPr>
          <p:cNvSpPr txBox="1"/>
          <p:nvPr/>
        </p:nvSpPr>
        <p:spPr>
          <a:xfrm>
            <a:off x="9479796" y="6321950"/>
            <a:ext cx="180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F1-Score Graph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1955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892B5-D1F5-423A-ECDE-D7BA9309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64" y="880232"/>
            <a:ext cx="8359471" cy="261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68881-8D7B-96FF-26F4-DAEFCD6B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74" y="3886015"/>
            <a:ext cx="3339661" cy="248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616BC-0ABA-F024-2AD7-6558B17BA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64" y="3886015"/>
            <a:ext cx="3393721" cy="248072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9276C2-8DD9-2393-C468-0825515B3FFE}"/>
              </a:ext>
            </a:extLst>
          </p:cNvPr>
          <p:cNvSpPr txBox="1">
            <a:spLocks/>
          </p:cNvSpPr>
          <p:nvPr/>
        </p:nvSpPr>
        <p:spPr>
          <a:xfrm>
            <a:off x="870003" y="274076"/>
            <a:ext cx="7431159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Classification Model Results Continued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A09B2-8197-EEC3-3360-5BE7096A3D2E}"/>
              </a:ext>
            </a:extLst>
          </p:cNvPr>
          <p:cNvSpPr txBox="1"/>
          <p:nvPr/>
        </p:nvSpPr>
        <p:spPr>
          <a:xfrm>
            <a:off x="5035997" y="3494090"/>
            <a:ext cx="21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Model’s Prediction</a:t>
            </a:r>
            <a:endParaRPr lang="en-P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A8A30-FE10-1E9B-A097-843DC073D976}"/>
              </a:ext>
            </a:extLst>
          </p:cNvPr>
          <p:cNvSpPr txBox="1"/>
          <p:nvPr/>
        </p:nvSpPr>
        <p:spPr>
          <a:xfrm>
            <a:off x="2298277" y="6436736"/>
            <a:ext cx="262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Model’s Accuracy Graph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74E0D-6740-A71D-6692-BA9553C6AD5B}"/>
              </a:ext>
            </a:extLst>
          </p:cNvPr>
          <p:cNvSpPr txBox="1"/>
          <p:nvPr/>
        </p:nvSpPr>
        <p:spPr>
          <a:xfrm>
            <a:off x="7510700" y="6451776"/>
            <a:ext cx="219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Model’s Loss Graph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7336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5A2804E-F55B-3188-5BE6-6BD40E7C8E9E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 Flow Diagram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B6433D1-9C5D-2FA7-F8C7-21ED72004B02}"/>
              </a:ext>
            </a:extLst>
          </p:cNvPr>
          <p:cNvSpPr/>
          <p:nvPr/>
        </p:nvSpPr>
        <p:spPr>
          <a:xfrm>
            <a:off x="324094" y="2157213"/>
            <a:ext cx="1940560" cy="1216152"/>
          </a:xfrm>
          <a:prstGeom prst="ca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EB245B5D-2A65-6B9D-459D-E9B556043602}"/>
              </a:ext>
            </a:extLst>
          </p:cNvPr>
          <p:cNvSpPr/>
          <p:nvPr/>
        </p:nvSpPr>
        <p:spPr>
          <a:xfrm>
            <a:off x="484749" y="2954185"/>
            <a:ext cx="726440" cy="296386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B94F22A2-0F06-912D-E940-8DD6872959B8}"/>
              </a:ext>
            </a:extLst>
          </p:cNvPr>
          <p:cNvSpPr/>
          <p:nvPr/>
        </p:nvSpPr>
        <p:spPr>
          <a:xfrm>
            <a:off x="1475349" y="2954185"/>
            <a:ext cx="726440" cy="296386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B7E442-77D8-F1E5-E817-43C3FEA98EE0}"/>
              </a:ext>
            </a:extLst>
          </p:cNvPr>
          <p:cNvCxnSpPr/>
          <p:nvPr/>
        </p:nvCxnSpPr>
        <p:spPr>
          <a:xfrm>
            <a:off x="2313549" y="2775449"/>
            <a:ext cx="5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19BC8C-FC66-ECAD-094B-8F4E4FA7A4B4}"/>
              </a:ext>
            </a:extLst>
          </p:cNvPr>
          <p:cNvSpPr/>
          <p:nvPr/>
        </p:nvSpPr>
        <p:spPr>
          <a:xfrm>
            <a:off x="2820793" y="2291327"/>
            <a:ext cx="2133600" cy="108203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9AC9F-A270-518C-B6A6-3025C94DA44E}"/>
              </a:ext>
            </a:extLst>
          </p:cNvPr>
          <p:cNvSpPr/>
          <p:nvPr/>
        </p:nvSpPr>
        <p:spPr>
          <a:xfrm>
            <a:off x="136769" y="3849831"/>
            <a:ext cx="10536182" cy="199362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35B847-2A8D-0114-1A58-907519C74971}"/>
              </a:ext>
            </a:extLst>
          </p:cNvPr>
          <p:cNvCxnSpPr/>
          <p:nvPr/>
        </p:nvCxnSpPr>
        <p:spPr>
          <a:xfrm>
            <a:off x="4998329" y="2775449"/>
            <a:ext cx="5181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1408A9-D01F-F809-6519-7E11E077F06D}"/>
              </a:ext>
            </a:extLst>
          </p:cNvPr>
          <p:cNvSpPr/>
          <p:nvPr/>
        </p:nvSpPr>
        <p:spPr>
          <a:xfrm>
            <a:off x="5537446" y="2284719"/>
            <a:ext cx="2133600" cy="108203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023D0E-B1BD-43CE-C5F5-35D6DE61E25E}"/>
              </a:ext>
            </a:extLst>
          </p:cNvPr>
          <p:cNvCxnSpPr/>
          <p:nvPr/>
        </p:nvCxnSpPr>
        <p:spPr>
          <a:xfrm>
            <a:off x="7650089" y="2775449"/>
            <a:ext cx="5181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6BAF9978-9D21-A914-B786-6FF868812BF5}"/>
              </a:ext>
            </a:extLst>
          </p:cNvPr>
          <p:cNvSpPr/>
          <p:nvPr/>
        </p:nvSpPr>
        <p:spPr>
          <a:xfrm>
            <a:off x="8196189" y="2202302"/>
            <a:ext cx="1940560" cy="121615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Models</a:t>
            </a: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D83A1F6-578F-444B-8115-A85E9C32388A}"/>
              </a:ext>
            </a:extLst>
          </p:cNvPr>
          <p:cNvSpPr/>
          <p:nvPr/>
        </p:nvSpPr>
        <p:spPr>
          <a:xfrm>
            <a:off x="1876669" y="4094998"/>
            <a:ext cx="1940560" cy="121615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FB7947-D465-32C7-6365-288A2377D039}"/>
              </a:ext>
            </a:extLst>
          </p:cNvPr>
          <p:cNvCxnSpPr/>
          <p:nvPr/>
        </p:nvCxnSpPr>
        <p:spPr>
          <a:xfrm>
            <a:off x="3817229" y="4725728"/>
            <a:ext cx="5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DA64D8D-B2BD-6857-BBF9-F85B3BABA618}"/>
              </a:ext>
            </a:extLst>
          </p:cNvPr>
          <p:cNvSpPr/>
          <p:nvPr/>
        </p:nvSpPr>
        <p:spPr>
          <a:xfrm>
            <a:off x="4301535" y="4213624"/>
            <a:ext cx="2133600" cy="10820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Evaluation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45BC6C-0D0D-C97B-911C-9B6DDC9B5A51}"/>
              </a:ext>
            </a:extLst>
          </p:cNvPr>
          <p:cNvSpPr/>
          <p:nvPr/>
        </p:nvSpPr>
        <p:spPr>
          <a:xfrm>
            <a:off x="6943135" y="4235887"/>
            <a:ext cx="2133600" cy="10820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C7CFD-9AA2-EA97-603E-D4DFB4CA2D20}"/>
              </a:ext>
            </a:extLst>
          </p:cNvPr>
          <p:cNvCxnSpPr/>
          <p:nvPr/>
        </p:nvCxnSpPr>
        <p:spPr>
          <a:xfrm>
            <a:off x="6435135" y="4754643"/>
            <a:ext cx="5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9C09E1F-BDE9-F8B2-9CA3-FE536FC1C5FE}"/>
              </a:ext>
            </a:extLst>
          </p:cNvPr>
          <p:cNvSpPr txBox="1"/>
          <p:nvPr/>
        </p:nvSpPr>
        <p:spPr>
          <a:xfrm>
            <a:off x="2153964" y="3305327"/>
            <a:ext cx="894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B9E6F-AB2B-C4BD-8224-2E9DEB45C543}"/>
              </a:ext>
            </a:extLst>
          </p:cNvPr>
          <p:cNvSpPr txBox="1"/>
          <p:nvPr/>
        </p:nvSpPr>
        <p:spPr>
          <a:xfrm>
            <a:off x="497601" y="4760406"/>
            <a:ext cx="894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5AFC02-2D36-7667-FFEB-2C3BC40F3349}"/>
              </a:ext>
            </a:extLst>
          </p:cNvPr>
          <p:cNvSpPr txBox="1"/>
          <p:nvPr/>
        </p:nvSpPr>
        <p:spPr>
          <a:xfrm>
            <a:off x="4736590" y="3333714"/>
            <a:ext cx="1598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014B09-E0BA-B05D-FC6B-8C1469083242}"/>
              </a:ext>
            </a:extLst>
          </p:cNvPr>
          <p:cNvSpPr txBox="1"/>
          <p:nvPr/>
        </p:nvSpPr>
        <p:spPr>
          <a:xfrm>
            <a:off x="3303454" y="5332184"/>
            <a:ext cx="1598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Processing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3226B-3CF1-9A15-D48F-E75ED2566AF8}"/>
              </a:ext>
            </a:extLst>
          </p:cNvPr>
          <p:cNvSpPr txBox="1"/>
          <p:nvPr/>
        </p:nvSpPr>
        <p:spPr>
          <a:xfrm>
            <a:off x="3603869" y="5884891"/>
            <a:ext cx="487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 Block Diagram of the proposed methodology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157493-23DE-2547-F29A-988EE9D784E4}"/>
              </a:ext>
            </a:extLst>
          </p:cNvPr>
          <p:cNvSpPr/>
          <p:nvPr/>
        </p:nvSpPr>
        <p:spPr>
          <a:xfrm>
            <a:off x="10985746" y="1853826"/>
            <a:ext cx="1032996" cy="3997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00979D-1DDE-5081-E0E2-FA076858F629}"/>
              </a:ext>
            </a:extLst>
          </p:cNvPr>
          <p:cNvSpPr/>
          <p:nvPr/>
        </p:nvSpPr>
        <p:spPr>
          <a:xfrm>
            <a:off x="136769" y="1853826"/>
            <a:ext cx="10536182" cy="199362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9B6FB39-50DD-8FD0-473E-97868EA1E134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H="1">
            <a:off x="901616" y="3728021"/>
            <a:ext cx="1329710" cy="620396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203CCE0-410E-4039-7781-BE6109624B4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136749" y="2810378"/>
            <a:ext cx="1072404" cy="1042092"/>
          </a:xfrm>
          <a:prstGeom prst="bentConnector3">
            <a:avLst>
              <a:gd name="adj1" fmla="val 3841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6438060-7ED0-57DA-D354-914024AA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735" y="3466084"/>
            <a:ext cx="827017" cy="1539605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C9F51CA-F1B9-FFE6-6832-E935D3B556E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9076735" y="3854848"/>
            <a:ext cx="2012000" cy="92205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EB809E28-2807-EF33-1846-F46E5FA6B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159" y="2876998"/>
            <a:ext cx="758167" cy="4507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0AAB3-186B-8F05-B2E8-FF7F6250E728}"/>
              </a:ext>
            </a:extLst>
          </p:cNvPr>
          <p:cNvSpPr/>
          <p:nvPr/>
        </p:nvSpPr>
        <p:spPr>
          <a:xfrm>
            <a:off x="652733" y="3641491"/>
            <a:ext cx="1207079" cy="509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41F845-E081-6639-6BFD-A69DD5819167}"/>
                  </a:ext>
                </a:extLst>
              </p14:cNvPr>
              <p14:cNvContentPartPr/>
              <p14:nvPr/>
            </p14:nvContentPartPr>
            <p14:xfrm>
              <a:off x="11305501" y="4067627"/>
              <a:ext cx="417240" cy="277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41F845-E081-6639-6BFD-A69DD58191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42501" y="4004987"/>
                <a:ext cx="542880" cy="40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0E1B4D0-083D-3299-E7D8-2400C5045D7D}"/>
              </a:ext>
            </a:extLst>
          </p:cNvPr>
          <p:cNvGrpSpPr/>
          <p:nvPr/>
        </p:nvGrpSpPr>
        <p:grpSpPr>
          <a:xfrm>
            <a:off x="11612074" y="4604098"/>
            <a:ext cx="171720" cy="35640"/>
            <a:chOff x="11612074" y="4604098"/>
            <a:chExt cx="171720" cy="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36E0BD-2D1C-88ED-5CEF-E9B427FDB8CC}"/>
                    </a:ext>
                  </a:extLst>
                </p14:cNvPr>
                <p14:cNvContentPartPr/>
                <p14:nvPr/>
              </p14:nvContentPartPr>
              <p14:xfrm>
                <a:off x="11647714" y="4604098"/>
                <a:ext cx="136080" cy="3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36E0BD-2D1C-88ED-5CEF-E9B427FDB8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41594" y="4597978"/>
                  <a:ext cx="148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0B1209-7C7E-C46E-2276-A8A7A09D293A}"/>
                    </a:ext>
                  </a:extLst>
                </p14:cNvPr>
                <p14:cNvContentPartPr/>
                <p14:nvPr/>
              </p14:nvContentPartPr>
              <p14:xfrm>
                <a:off x="11666434" y="4605898"/>
                <a:ext cx="74160" cy="1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0B1209-7C7E-C46E-2276-A8A7A09D29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60314" y="4599778"/>
                  <a:ext cx="8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282384-950F-69B0-CDA7-3D08B331E3B8}"/>
                    </a:ext>
                  </a:extLst>
                </p14:cNvPr>
                <p14:cNvContentPartPr/>
                <p14:nvPr/>
              </p14:nvContentPartPr>
              <p14:xfrm>
                <a:off x="11612074" y="4613098"/>
                <a:ext cx="58320" cy="9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282384-950F-69B0-CDA7-3D08B331E3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5954" y="4606978"/>
                  <a:ext cx="7056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60BC30B-1E9A-7173-E180-1C1C2AE80CCC}"/>
                  </a:ext>
                </a:extLst>
              </p14:cNvPr>
              <p14:cNvContentPartPr/>
              <p14:nvPr/>
            </p14:nvContentPartPr>
            <p14:xfrm>
              <a:off x="11223274" y="4616338"/>
              <a:ext cx="116280" cy="24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60BC30B-1E9A-7173-E180-1C1C2AE80C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7154" y="4610218"/>
                <a:ext cx="128520" cy="370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DB6BE15-7301-687F-1974-63FA4CCF7E4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011" t="19014" r="39348" b="34841"/>
          <a:stretch/>
        </p:blipFill>
        <p:spPr>
          <a:xfrm>
            <a:off x="11199025" y="3896165"/>
            <a:ext cx="614813" cy="4399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2C6BB3-4E4B-11CE-CA00-1D14996B494E}"/>
              </a:ext>
            </a:extLst>
          </p:cNvPr>
          <p:cNvSpPr txBox="1"/>
          <p:nvPr/>
        </p:nvSpPr>
        <p:spPr>
          <a:xfrm>
            <a:off x="11129838" y="4319272"/>
            <a:ext cx="785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Meetha Paani</a:t>
            </a:r>
            <a:endParaRPr lang="en-PK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7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2B875-D5CA-7A8E-73FD-41DB3517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834"/>
            <a:ext cx="10802510" cy="459825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Data Linkage: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Curated data capturing the relationship between different fish types and their corresponding ideal soil types.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Organized and stored in an Excel file for ease of access.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Model Implementation: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Utilized the Random Tree Classifier model for learning analysis.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Recommendation System: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Resulting output functions as a recommendation system.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Offers insights into the optimal soil types for a given fish species.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dirty="0">
                <a:solidFill>
                  <a:srgbClr val="D1D5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oil-To-Fish Mapping: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Enables visualized mapping, providing recommendations for soil-to-fish relationship.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- Enhances precision in agricultural decision-making and fosters sustainability in aquaculture.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EB0C70-5644-B4D2-09CF-8AAEF2BAF2E9}"/>
              </a:ext>
            </a:extLst>
          </p:cNvPr>
          <p:cNvSpPr txBox="1">
            <a:spLocks/>
          </p:cNvSpPr>
          <p:nvPr/>
        </p:nvSpPr>
        <p:spPr>
          <a:xfrm>
            <a:off x="838200" y="459095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8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5CE505-5935-C383-0D86-878C8A73B697}"/>
              </a:ext>
            </a:extLst>
          </p:cNvPr>
          <p:cNvSpPr txBox="1">
            <a:spLocks/>
          </p:cNvSpPr>
          <p:nvPr/>
        </p:nvSpPr>
        <p:spPr>
          <a:xfrm>
            <a:off x="838200" y="459095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Mapper Continued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37E8F-70DF-20A8-8D16-EBB6F1874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0" r="73360" b="74348"/>
          <a:stretch/>
        </p:blipFill>
        <p:spPr>
          <a:xfrm>
            <a:off x="4050262" y="3306852"/>
            <a:ext cx="4452123" cy="558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EF398-88EB-0990-2A22-7C06C4D7B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" t="21715" r="61652" b="4233"/>
          <a:stretch/>
        </p:blipFill>
        <p:spPr>
          <a:xfrm>
            <a:off x="8576388" y="1542658"/>
            <a:ext cx="3551395" cy="4086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6284C-1AEE-A8DB-2779-36CB76AE9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" t="23652" r="65891" b="16753"/>
          <a:stretch/>
        </p:blipFill>
        <p:spPr>
          <a:xfrm>
            <a:off x="64217" y="1542658"/>
            <a:ext cx="3912042" cy="4086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AC197-D1DC-24DC-06C8-7A4CDA820DA4}"/>
              </a:ext>
            </a:extLst>
          </p:cNvPr>
          <p:cNvSpPr txBox="1"/>
          <p:nvPr/>
        </p:nvSpPr>
        <p:spPr>
          <a:xfrm>
            <a:off x="581735" y="6098650"/>
            <a:ext cx="287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Fish Input After Prediction</a:t>
            </a:r>
            <a:endParaRPr lang="en-P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2E4B0-95FF-46BC-33D7-100676170997}"/>
              </a:ext>
            </a:extLst>
          </p:cNvPr>
          <p:cNvSpPr txBox="1"/>
          <p:nvPr/>
        </p:nvSpPr>
        <p:spPr>
          <a:xfrm>
            <a:off x="5400923" y="6098650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 Model Output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B4A32-EB48-380D-8C72-5A94868416D2}"/>
              </a:ext>
            </a:extLst>
          </p:cNvPr>
          <p:cNvSpPr txBox="1"/>
          <p:nvPr/>
        </p:nvSpPr>
        <p:spPr>
          <a:xfrm>
            <a:off x="9418175" y="609865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 Model Mapped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5366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2B875-D5CA-7A8E-73FD-41DB3517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226"/>
            <a:ext cx="6201709" cy="339954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a comprehensive dataset of soil types.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model that is capable of classifying  various kinds of local soil types.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system that recommends most compatible and protein-rich fish species for a particular soil enrichment.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diagram encapsulates the contributions made in our FYP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Aabi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Zaraat.ai. The visual representation highlights our achievements, addresses identified deficiencies, and provides a clear overview of the problems tackled:</a:t>
            </a:r>
          </a:p>
          <a:p>
            <a:pPr marL="0" indent="0" algn="just">
              <a:buNone/>
            </a:pPr>
            <a:endParaRPr lang="en-P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EB0C70-5644-B4D2-09CF-8AAEF2BAF2E9}"/>
              </a:ext>
            </a:extLst>
          </p:cNvPr>
          <p:cNvSpPr txBox="1">
            <a:spLocks/>
          </p:cNvSpPr>
          <p:nvPr/>
        </p:nvSpPr>
        <p:spPr>
          <a:xfrm>
            <a:off x="838200" y="459095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Objectives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FD806-1AC4-9026-6729-F0A183484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1" t="10561" r="35099" b="4423"/>
          <a:stretch/>
        </p:blipFill>
        <p:spPr>
          <a:xfrm>
            <a:off x="7478163" y="0"/>
            <a:ext cx="4713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69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8797FB-0D4D-400E-BC7D-C7E365BE8F67}"/>
              </a:ext>
            </a:extLst>
          </p:cNvPr>
          <p:cNvSpPr txBox="1">
            <a:spLocks/>
          </p:cNvSpPr>
          <p:nvPr/>
        </p:nvSpPr>
        <p:spPr>
          <a:xfrm>
            <a:off x="838200" y="357612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D108A6-3CA2-920F-049E-E64E4C9F0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030"/>
            <a:ext cx="6839139" cy="448593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2000" b="1" i="1" u="sng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Review:</a:t>
            </a:r>
          </a:p>
          <a:p>
            <a:pPr marL="0" indent="0" algn="just">
              <a:buNone/>
            </a:pPr>
            <a:endParaRPr lang="en-US" sz="2000" b="1" i="1" u="sng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In-Depth Exploration: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Conducted an exhaustive review of existing literature to comprehend the nuances of fish and soil classification.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Delved into scholarly articles, research papers, and publications relevant to the agricultural and aquaculture domains.</a:t>
            </a:r>
          </a:p>
          <a:p>
            <a:pPr marL="0" indent="0" algn="just">
              <a:buNone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Research Gaps: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Systematically identified gaps and areas lacking comprehensive exploration within the chosen research domain.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Strategically positioned the project to contribute novel insights and methodologies.</a:t>
            </a:r>
          </a:p>
          <a:p>
            <a:pPr marL="0" indent="0" algn="just">
              <a:buNone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Landscape: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Explored the current technological landscape in the field of agricultural data analysis and AI-driven recommendation systems.</a:t>
            </a: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Integrated contemporary technological advancements into the project's conceptual framework.</a:t>
            </a:r>
          </a:p>
          <a:p>
            <a:pPr marL="0" indent="0" algn="just">
              <a:buNone/>
            </a:pPr>
            <a:endParaRPr lang="en-US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FEA20-33F2-1795-E18C-4C5494098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5" t="22574" r="30643" b="26073"/>
          <a:stretch/>
        </p:blipFill>
        <p:spPr>
          <a:xfrm>
            <a:off x="8039476" y="2125300"/>
            <a:ext cx="3780393" cy="260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8797FB-0D4D-400E-BC7D-C7E365BE8F67}"/>
              </a:ext>
            </a:extLst>
          </p:cNvPr>
          <p:cNvSpPr txBox="1">
            <a:spLocks/>
          </p:cNvSpPr>
          <p:nvPr/>
        </p:nvSpPr>
        <p:spPr>
          <a:xfrm>
            <a:off x="838200" y="357612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Continued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D108A6-3CA2-920F-049E-E64E4C9F0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510"/>
            <a:ext cx="6739550" cy="502464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2000" b="1" i="1" u="sng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Baseline SRS and SDS: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Functional Requirements (SRS):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Clear definition of core application functionalities.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Specifications for fish and soil classification, mapper, and user interactions.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System Architecture (SDS):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Overview of the system architecture, emphasizing module interactions.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Database design for efficient storage and retrieval of data.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User Interface (SDS):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Design principles for a user-friendly interface.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Intuitive navigation and presentation of information.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Algorithmic Approach (SDS):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Visualization of algorithms for fish and soil classification.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Decision-making process of the recommendation system.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38C47-F12F-E52E-51D3-209515253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08" t="29043" r="34282" b="17294"/>
          <a:stretch/>
        </p:blipFill>
        <p:spPr>
          <a:xfrm>
            <a:off x="8045513" y="0"/>
            <a:ext cx="4146487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22BDED-3EB3-B1F4-0C75-ACF721BD9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2" t="17294" r="34728" b="30957"/>
          <a:stretch/>
        </p:blipFill>
        <p:spPr>
          <a:xfrm>
            <a:off x="8045513" y="3429001"/>
            <a:ext cx="4146487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F5822-85F7-F547-798E-539653211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2" t="17293" r="34728" b="54375"/>
          <a:stretch/>
        </p:blipFill>
        <p:spPr>
          <a:xfrm>
            <a:off x="8045513" y="0"/>
            <a:ext cx="4146487" cy="1620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FA5774-F9D7-54BD-B0A1-4FE40CE81041}"/>
                  </a:ext>
                </a:extLst>
              </p14:cNvPr>
              <p14:cNvContentPartPr/>
              <p14:nvPr/>
            </p14:nvContentPartPr>
            <p14:xfrm>
              <a:off x="8542183" y="125857"/>
              <a:ext cx="3129840" cy="76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FA5774-F9D7-54BD-B0A1-4FE40CE810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9183" y="63217"/>
                <a:ext cx="3255480" cy="8942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18489F7-7DCB-7F46-3082-F776522831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425" t="18350" r="39778" b="55248"/>
          <a:stretch/>
        </p:blipFill>
        <p:spPr>
          <a:xfrm>
            <a:off x="8729049" y="-1"/>
            <a:ext cx="2779414" cy="16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5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FBB66-6D4B-E0C6-48AF-706FC413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5" y="4108596"/>
            <a:ext cx="1866042" cy="2477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3D992-1989-2B18-CA6E-2855C45AA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03" y="4108595"/>
            <a:ext cx="1866246" cy="247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D07EF-E384-0882-1ED4-13D07F9AE957}"/>
              </a:ext>
            </a:extLst>
          </p:cNvPr>
          <p:cNvSpPr txBox="1"/>
          <p:nvPr/>
        </p:nvSpPr>
        <p:spPr>
          <a:xfrm>
            <a:off x="2867487" y="4266292"/>
            <a:ext cx="387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Muhammad Farrukh Shahid , PhD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93CB38-4C1A-8D95-D359-0CBBC2A02ADA}"/>
              </a:ext>
            </a:extLst>
          </p:cNvPr>
          <p:cNvCxnSpPr>
            <a:cxnSpLocks/>
          </p:cNvCxnSpPr>
          <p:nvPr/>
        </p:nvCxnSpPr>
        <p:spPr>
          <a:xfrm>
            <a:off x="2938509" y="4649849"/>
            <a:ext cx="3542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586F08-179A-65AD-9A31-B5DB2B58617A}"/>
              </a:ext>
            </a:extLst>
          </p:cNvPr>
          <p:cNvSpPr txBox="1"/>
          <p:nvPr/>
        </p:nvSpPr>
        <p:spPr>
          <a:xfrm>
            <a:off x="2867487" y="4977984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</a:schemeClr>
                </a:solidFill>
              </a:rPr>
              <a:t>Assistant Professor</a:t>
            </a:r>
          </a:p>
          <a:p>
            <a:endParaRPr lang="en-US" u="sng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 - Supervisor</a:t>
            </a:r>
            <a:endParaRPr lang="en-PK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FB46D-4A87-6B66-3AEE-CED0D75CD32E}"/>
              </a:ext>
            </a:extLst>
          </p:cNvPr>
          <p:cNvSpPr txBox="1"/>
          <p:nvPr/>
        </p:nvSpPr>
        <p:spPr>
          <a:xfrm>
            <a:off x="8780015" y="4266292"/>
            <a:ext cx="165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 Sania Urooj</a:t>
            </a:r>
            <a:endParaRPr lang="en-PK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9B6962-D57A-42EC-33C6-A090902393D9}"/>
              </a:ext>
            </a:extLst>
          </p:cNvPr>
          <p:cNvCxnSpPr>
            <a:cxnSpLocks/>
          </p:cNvCxnSpPr>
          <p:nvPr/>
        </p:nvCxnSpPr>
        <p:spPr>
          <a:xfrm>
            <a:off x="8882244" y="4635624"/>
            <a:ext cx="1454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A251BB-27CA-7545-E0D8-A88DFAB91FA1}"/>
              </a:ext>
            </a:extLst>
          </p:cNvPr>
          <p:cNvSpPr txBox="1"/>
          <p:nvPr/>
        </p:nvSpPr>
        <p:spPr>
          <a:xfrm>
            <a:off x="8882244" y="4977984"/>
            <a:ext cx="1180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</a:schemeClr>
                </a:solidFill>
              </a:rPr>
              <a:t>Lecturer</a:t>
            </a:r>
          </a:p>
          <a:p>
            <a:endParaRPr lang="en-US" u="sng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Supervisor</a:t>
            </a:r>
            <a:endParaRPr lang="en-PK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03D7973-A138-DC5E-1823-A953EF4F9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56" y="301165"/>
            <a:ext cx="2034592" cy="415375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B97209-4EA5-229B-D765-0C50D4FCD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4" t="35362" r="43310" b="31362"/>
          <a:stretch/>
        </p:blipFill>
        <p:spPr>
          <a:xfrm>
            <a:off x="811953" y="1097279"/>
            <a:ext cx="1885197" cy="2477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325E17-C998-6E83-262F-61510CC227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r="14052" b="27413"/>
          <a:stretch/>
        </p:blipFill>
        <p:spPr>
          <a:xfrm>
            <a:off x="3862696" y="1125080"/>
            <a:ext cx="1885197" cy="2477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93F1D-E31B-B440-E574-63F75FB8E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00" y="1097277"/>
            <a:ext cx="1859549" cy="24774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EA7C7C-6072-13AF-7BF3-0982B1EF1272}"/>
              </a:ext>
            </a:extLst>
          </p:cNvPr>
          <p:cNvSpPr txBox="1"/>
          <p:nvPr/>
        </p:nvSpPr>
        <p:spPr>
          <a:xfrm>
            <a:off x="921341" y="805310"/>
            <a:ext cx="16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Syed Aun Ali (K200286)</a:t>
            </a:r>
            <a:endParaRPr lang="en-P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EC56E-4CD1-351E-9E08-7CB8EE8D71A3}"/>
              </a:ext>
            </a:extLst>
          </p:cNvPr>
          <p:cNvSpPr txBox="1"/>
          <p:nvPr/>
        </p:nvSpPr>
        <p:spPr>
          <a:xfrm>
            <a:off x="4046720" y="795294"/>
            <a:ext cx="161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Mudabbir (K200273)</a:t>
            </a:r>
            <a:endParaRPr lang="en-P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83F4C0-CF21-922C-39DA-57047617678A}"/>
              </a:ext>
            </a:extLst>
          </p:cNvPr>
          <p:cNvSpPr txBox="1"/>
          <p:nvPr/>
        </p:nvSpPr>
        <p:spPr>
          <a:xfrm>
            <a:off x="6986018" y="805310"/>
            <a:ext cx="1380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Fahad (K200441)</a:t>
            </a:r>
            <a:endParaRPr lang="en-P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F30BAF-47D5-0300-8753-38C56A16E9B9}"/>
              </a:ext>
            </a:extLst>
          </p:cNvPr>
          <p:cNvSpPr txBox="1"/>
          <p:nvPr/>
        </p:nvSpPr>
        <p:spPr>
          <a:xfrm>
            <a:off x="737256" y="3678545"/>
            <a:ext cx="206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b="0" i="0" dirty="0">
                <a:solidFill>
                  <a:schemeClr val="accent1">
                    <a:lumMod val="75000"/>
                  </a:schemeClr>
                </a:solidFill>
                <a:effectLst/>
                <a:latin typeface="Lucida Sans Unicode" panose="020B0602030504020204" pitchFamily="34" charset="0"/>
              </a:rPr>
              <a:t>▲</a:t>
            </a:r>
            <a:r>
              <a:rPr lang="en-US" dirty="0"/>
              <a:t>Collecting Dataset</a:t>
            </a:r>
            <a:endParaRPr lang="en-PK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317549E-E746-B703-3ED3-3849C0DA828D}"/>
              </a:ext>
            </a:extLst>
          </p:cNvPr>
          <p:cNvCxnSpPr>
            <a:cxnSpLocks/>
          </p:cNvCxnSpPr>
          <p:nvPr/>
        </p:nvCxnSpPr>
        <p:spPr>
          <a:xfrm>
            <a:off x="939781" y="1039475"/>
            <a:ext cx="1510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96A5C3-75E0-E88C-7FF2-CF3E8D4C3E88}"/>
              </a:ext>
            </a:extLst>
          </p:cNvPr>
          <p:cNvCxnSpPr>
            <a:cxnSpLocks/>
          </p:cNvCxnSpPr>
          <p:nvPr/>
        </p:nvCxnSpPr>
        <p:spPr>
          <a:xfrm>
            <a:off x="4062473" y="1039475"/>
            <a:ext cx="1510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2722E-526D-1AFD-2721-8533D9746B28}"/>
              </a:ext>
            </a:extLst>
          </p:cNvPr>
          <p:cNvCxnSpPr>
            <a:cxnSpLocks/>
          </p:cNvCxnSpPr>
          <p:nvPr/>
        </p:nvCxnSpPr>
        <p:spPr>
          <a:xfrm>
            <a:off x="7066625" y="1039475"/>
            <a:ext cx="1198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9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44BCC3-679C-7B2A-8AE9-F6F56A6D1DFC}"/>
              </a:ext>
            </a:extLst>
          </p:cNvPr>
          <p:cNvSpPr txBox="1">
            <a:spLocks/>
          </p:cNvSpPr>
          <p:nvPr/>
        </p:nvSpPr>
        <p:spPr>
          <a:xfrm>
            <a:off x="838200" y="357612"/>
            <a:ext cx="5731276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Continued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C20E5-198C-78F9-6DD6-D57670089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06" t="15942" r="32425" b="7986"/>
          <a:stretch/>
        </p:blipFill>
        <p:spPr>
          <a:xfrm>
            <a:off x="7171315" y="1093318"/>
            <a:ext cx="4653481" cy="52169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8332FC-4AC5-F919-D5AD-579249A5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122" y="1220906"/>
            <a:ext cx="6015273" cy="496176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000" b="1" i="1" u="sng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Paper: Brief Highlights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Format: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Adherence to IEEE format requirements for research papers.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Proper organization with sections like Introduction, Methods, Results, and Conclusion.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Detailed explanation of the methodologies employed in the research.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Rigorous application of IEEE citation style for accurate referencing.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Presentation of results through figures, graphs, and tables.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Insightful discussion on the implications and significance of the findings.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6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44BCC3-679C-7B2A-8AE9-F6F56A6D1DFC}"/>
              </a:ext>
            </a:extLst>
          </p:cNvPr>
          <p:cNvSpPr txBox="1">
            <a:spLocks/>
          </p:cNvSpPr>
          <p:nvPr/>
        </p:nvSpPr>
        <p:spPr>
          <a:xfrm>
            <a:off x="838199" y="357612"/>
            <a:ext cx="7264651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 Planned For FYP II ( Deliverables )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8332FC-4AC5-F919-D5AD-579249A5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3746"/>
            <a:ext cx="9772462" cy="400294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Development: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Completion of the backend infrastructure for the application.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Implementation of the fish-to-soil and soil-to-fish mapper with advanced techniques.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Guidance on Nutrient Retrieval: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Inclusion of step-by-step guidance on nutrient retrieval from fishes for agricultural purposes.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Providing users with a comprehensive understanding of the nutrient content for optimal farming.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Expanded Databases: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Enhancement of databases for both fish and soil.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- Inclusion of relevant details for accurate classification and mapping.</a:t>
            </a: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490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FDF7AC-2DA7-DFA5-AC55-A80FA35FE1C6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6069037" cy="82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6CEBD-CCD7-7F44-6913-59450A421F19}"/>
              </a:ext>
            </a:extLst>
          </p:cNvPr>
          <p:cNvSpPr txBox="1"/>
          <p:nvPr/>
        </p:nvSpPr>
        <p:spPr>
          <a:xfrm>
            <a:off x="838199" y="2459503"/>
            <a:ext cx="6481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IAASES seeks to revolutionize agriculture in Pakistan by employing a versatile approach that integrates various techniques for soil enrichment. Our project encompasses the automation of multiple soil enrichment methods, promoting sustainability, and empowering farmers with technology-driven solutions.</a:t>
            </a:r>
            <a:endParaRPr lang="en-PK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3B7B9-7946-D96D-F4A3-195B1768E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00" y="1631852"/>
            <a:ext cx="3888287" cy="35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9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B4CA14-871E-BB38-3412-B64DE80F3C25}"/>
              </a:ext>
            </a:extLst>
          </p:cNvPr>
          <p:cNvSpPr txBox="1"/>
          <p:nvPr/>
        </p:nvSpPr>
        <p:spPr>
          <a:xfrm>
            <a:off x="1662545" y="2736501"/>
            <a:ext cx="4433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THANK YOU!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  <a:endParaRPr lang="en-P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B0FCD-2F27-903B-BD0C-648F76DD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3"/>
          <a:stretch/>
        </p:blipFill>
        <p:spPr>
          <a:xfrm>
            <a:off x="6800295" y="1536068"/>
            <a:ext cx="4505015" cy="37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9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EEBA-C6DD-64B8-F3A0-DE8FF1343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044" y="899809"/>
            <a:ext cx="1495373" cy="319596"/>
          </a:xfrm>
        </p:spPr>
        <p:txBody>
          <a:bodyPr>
            <a:no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endParaRPr lang="en-PK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436DF-2084-6A40-3732-575C63975327}"/>
              </a:ext>
            </a:extLst>
          </p:cNvPr>
          <p:cNvSpPr txBox="1"/>
          <p:nvPr/>
        </p:nvSpPr>
        <p:spPr>
          <a:xfrm>
            <a:off x="1049044" y="1446551"/>
            <a:ext cx="3516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Introduction</a:t>
            </a:r>
          </a:p>
          <a:p>
            <a:r>
              <a:rPr lang="en-US" dirty="0"/>
              <a:t>Scenario Comparison</a:t>
            </a:r>
          </a:p>
          <a:p>
            <a:r>
              <a:rPr lang="en-US" dirty="0"/>
              <a:t>Jury Feedback Form</a:t>
            </a:r>
          </a:p>
          <a:p>
            <a:r>
              <a:rPr lang="en-US" dirty="0">
                <a:effectLst/>
              </a:rPr>
              <a:t>Soil Data Collection</a:t>
            </a:r>
          </a:p>
          <a:p>
            <a:r>
              <a:rPr lang="en-US" dirty="0">
                <a:effectLst/>
              </a:rPr>
              <a:t>Soil Data Model</a:t>
            </a:r>
          </a:p>
          <a:p>
            <a:r>
              <a:rPr lang="en-US" dirty="0">
                <a:effectLst/>
              </a:rPr>
              <a:t>Soil Data Model Results</a:t>
            </a:r>
          </a:p>
          <a:p>
            <a:r>
              <a:rPr lang="en-US" dirty="0">
                <a:effectLst/>
              </a:rPr>
              <a:t>Methodology Flow Diagram</a:t>
            </a:r>
          </a:p>
          <a:p>
            <a:r>
              <a:rPr lang="en-US" dirty="0"/>
              <a:t>Mapper</a:t>
            </a:r>
          </a:p>
          <a:p>
            <a:r>
              <a:rPr lang="en-US" dirty="0">
                <a:effectLst/>
              </a:rPr>
              <a:t>Achieved </a:t>
            </a:r>
            <a:r>
              <a:rPr lang="en-US" dirty="0"/>
              <a:t>Objectives</a:t>
            </a:r>
          </a:p>
          <a:p>
            <a:r>
              <a:rPr lang="en-US" dirty="0">
                <a:effectLst/>
              </a:rPr>
              <a:t>Document</a:t>
            </a:r>
            <a:r>
              <a:rPr lang="en-US" dirty="0"/>
              <a:t>ations</a:t>
            </a:r>
          </a:p>
          <a:p>
            <a:r>
              <a:rPr lang="en-US" dirty="0"/>
              <a:t>Work Planned For FYP II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Conclusion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B9BCD-2EFD-34EB-067F-62ED3F2C4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31" y="1198485"/>
            <a:ext cx="47434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A3CE-6CC5-9403-9EA6-5D311056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38" y="410347"/>
            <a:ext cx="5731276" cy="73570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F33-93D6-3370-15C3-D7BAB0DF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638" y="1486086"/>
            <a:ext cx="4763494" cy="3905796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Aquaculture-Agriculture Soil Enrichment System (IAASES): Bridging Sustainability Through Nutrient-Rich Solutions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1D5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ocuses on bridging the gap between aquaculture and agriculture using modern technology.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is to develop an automated system for soil enrichment by integrating fish hydrolysate (and many other soil enrichment via fishery techniques) with compatible fish species.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addresses the growing need for sustainable soil enrichment methods, particularly in the context of agriculture in Pakistan.</a:t>
            </a:r>
          </a:p>
          <a:p>
            <a:pPr marL="0" indent="0" algn="just">
              <a:buNone/>
            </a:pPr>
            <a:endParaRPr lang="en-P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6B5BC-F096-EDA7-D405-CEC59211E346}"/>
              </a:ext>
            </a:extLst>
          </p:cNvPr>
          <p:cNvSpPr txBox="1"/>
          <p:nvPr/>
        </p:nvSpPr>
        <p:spPr>
          <a:xfrm>
            <a:off x="6933446" y="5391882"/>
            <a:ext cx="87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data using AI and CV models</a:t>
            </a:r>
            <a:endParaRPr lang="en-PK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D4B73-C8C0-0C48-B27F-CFD3D949C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r="1069" b="1739"/>
          <a:stretch/>
        </p:blipFill>
        <p:spPr>
          <a:xfrm>
            <a:off x="6754551" y="1916308"/>
            <a:ext cx="4597811" cy="30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8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CEBD1A-FBFA-470E-5231-DE7A986783F8}"/>
              </a:ext>
            </a:extLst>
          </p:cNvPr>
          <p:cNvSpPr txBox="1">
            <a:spLocks/>
          </p:cNvSpPr>
          <p:nvPr/>
        </p:nvSpPr>
        <p:spPr>
          <a:xfrm>
            <a:off x="838200" y="4135123"/>
            <a:ext cx="1963366" cy="851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Scenario: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566E3-16D4-25B2-25AF-20E208B00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"/>
          <a:stretch/>
        </p:blipFill>
        <p:spPr>
          <a:xfrm>
            <a:off x="4130752" y="3114586"/>
            <a:ext cx="8061248" cy="37434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AFB57BA-4ED4-9C9E-6DF2-DDCCF0EE0320}"/>
              </a:ext>
            </a:extLst>
          </p:cNvPr>
          <p:cNvSpPr txBox="1">
            <a:spLocks/>
          </p:cNvSpPr>
          <p:nvPr/>
        </p:nvSpPr>
        <p:spPr>
          <a:xfrm>
            <a:off x="838200" y="1128842"/>
            <a:ext cx="1963366" cy="851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Scenario: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D447B-53F4-5BAE-A45B-68B1FF1101B2}"/>
              </a:ext>
            </a:extLst>
          </p:cNvPr>
          <p:cNvSpPr txBox="1"/>
          <p:nvPr/>
        </p:nvSpPr>
        <p:spPr>
          <a:xfrm>
            <a:off x="8976254" y="5547525"/>
            <a:ext cx="87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data using AI and CV models</a:t>
            </a:r>
            <a:endParaRPr lang="en-PK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ECC72AB-97E5-F79F-5193-4532D1008B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1724" y="4996930"/>
            <a:ext cx="475849" cy="4545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72EBA86-D71B-98BC-51F3-20720B131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/>
          <a:stretch/>
        </p:blipFill>
        <p:spPr>
          <a:xfrm>
            <a:off x="4130752" y="0"/>
            <a:ext cx="8061248" cy="311458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9266B-12BE-02A0-096F-DB80DB81A62E}"/>
              </a:ext>
            </a:extLst>
          </p:cNvPr>
          <p:cNvCxnSpPr/>
          <p:nvPr/>
        </p:nvCxnSpPr>
        <p:spPr>
          <a:xfrm>
            <a:off x="3249038" y="3219855"/>
            <a:ext cx="8942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F9AA04D-E83B-40AD-4FF5-2C6F21DFA00A}"/>
              </a:ext>
            </a:extLst>
          </p:cNvPr>
          <p:cNvSpPr/>
          <p:nvPr/>
        </p:nvSpPr>
        <p:spPr>
          <a:xfrm>
            <a:off x="4130752" y="63611"/>
            <a:ext cx="1965248" cy="79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E871D-989B-865D-2552-34CB6922F2B7}"/>
              </a:ext>
            </a:extLst>
          </p:cNvPr>
          <p:cNvSpPr txBox="1"/>
          <p:nvPr/>
        </p:nvSpPr>
        <p:spPr>
          <a:xfrm>
            <a:off x="4116263" y="-41542"/>
            <a:ext cx="324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available unutilized resources</a:t>
            </a:r>
            <a:endParaRPr lang="en-PK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1DEF60-9E42-C434-FA4A-2537410B8161}"/>
              </a:ext>
            </a:extLst>
          </p:cNvPr>
          <p:cNvSpPr/>
          <p:nvPr/>
        </p:nvSpPr>
        <p:spPr>
          <a:xfrm>
            <a:off x="6303696" y="2710832"/>
            <a:ext cx="3730428" cy="210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429BB-3DB0-8465-426A-C5026596A66C}"/>
              </a:ext>
            </a:extLst>
          </p:cNvPr>
          <p:cNvSpPr txBox="1"/>
          <p:nvPr/>
        </p:nvSpPr>
        <p:spPr>
          <a:xfrm>
            <a:off x="5485835" y="2829509"/>
            <a:ext cx="5366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 does not know how to use the available resources to enrich soil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BFD16-BD0E-0622-6C22-FC367B402859}"/>
              </a:ext>
            </a:extLst>
          </p:cNvPr>
          <p:cNvSpPr/>
          <p:nvPr/>
        </p:nvSpPr>
        <p:spPr>
          <a:xfrm>
            <a:off x="7598421" y="2306230"/>
            <a:ext cx="1063940" cy="253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EF1A5-9296-1472-8E9C-B003F968174C}"/>
              </a:ext>
            </a:extLst>
          </p:cNvPr>
          <p:cNvSpPr/>
          <p:nvPr/>
        </p:nvSpPr>
        <p:spPr>
          <a:xfrm>
            <a:off x="10581092" y="2456900"/>
            <a:ext cx="1063940" cy="253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6D1D3-3B5C-860D-1793-97785ED01252}"/>
              </a:ext>
            </a:extLst>
          </p:cNvPr>
          <p:cNvSpPr txBox="1"/>
          <p:nvPr/>
        </p:nvSpPr>
        <p:spPr>
          <a:xfrm>
            <a:off x="7233927" y="2236231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Confused Farmer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FA0F2F-FDCB-0AFE-7F9B-F71A6418FFD2}"/>
              </a:ext>
            </a:extLst>
          </p:cNvPr>
          <p:cNvSpPr txBox="1"/>
          <p:nvPr/>
        </p:nvSpPr>
        <p:spPr>
          <a:xfrm>
            <a:off x="10491738" y="228951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Barren Soil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2752C9-1808-8C0E-F4F8-33E8C989B23A}"/>
              </a:ext>
            </a:extLst>
          </p:cNvPr>
          <p:cNvSpPr txBox="1"/>
          <p:nvPr/>
        </p:nvSpPr>
        <p:spPr>
          <a:xfrm>
            <a:off x="4130752" y="54006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02D6BF-62EF-34E5-0DF3-1EE117634982}"/>
              </a:ext>
            </a:extLst>
          </p:cNvPr>
          <p:cNvSpPr/>
          <p:nvPr/>
        </p:nvSpPr>
        <p:spPr>
          <a:xfrm>
            <a:off x="4722920" y="4900474"/>
            <a:ext cx="762915" cy="15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9EAAE3-7908-E9FF-55B2-1369E9D7F9C1}"/>
              </a:ext>
            </a:extLst>
          </p:cNvPr>
          <p:cNvSpPr/>
          <p:nvPr/>
        </p:nvSpPr>
        <p:spPr>
          <a:xfrm>
            <a:off x="4955505" y="3897806"/>
            <a:ext cx="1747136" cy="150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7FC514-524F-C672-C01C-DF0EB41EC437}"/>
              </a:ext>
            </a:extLst>
          </p:cNvPr>
          <p:cNvSpPr/>
          <p:nvPr/>
        </p:nvSpPr>
        <p:spPr>
          <a:xfrm>
            <a:off x="5186039" y="5932160"/>
            <a:ext cx="1454164" cy="1628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940534-490F-84D4-0F95-5A7525EDA309}"/>
              </a:ext>
            </a:extLst>
          </p:cNvPr>
          <p:cNvSpPr/>
          <p:nvPr/>
        </p:nvSpPr>
        <p:spPr>
          <a:xfrm>
            <a:off x="6113190" y="4900474"/>
            <a:ext cx="953435" cy="150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FFB2-489B-DD2C-7B23-034C9519796C}"/>
              </a:ext>
            </a:extLst>
          </p:cNvPr>
          <p:cNvSpPr/>
          <p:nvPr/>
        </p:nvSpPr>
        <p:spPr>
          <a:xfrm>
            <a:off x="9416101" y="4202968"/>
            <a:ext cx="1530066" cy="180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F79D3-4AE2-5CCA-F6C0-62D2A6F888DD}"/>
              </a:ext>
            </a:extLst>
          </p:cNvPr>
          <p:cNvSpPr txBox="1"/>
          <p:nvPr/>
        </p:nvSpPr>
        <p:spPr>
          <a:xfrm>
            <a:off x="4556018" y="3830534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 image for best compatible soil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AAD062-528D-B121-ED16-E890A5918EA1}"/>
              </a:ext>
            </a:extLst>
          </p:cNvPr>
          <p:cNvSpPr/>
          <p:nvPr/>
        </p:nvSpPr>
        <p:spPr>
          <a:xfrm>
            <a:off x="11429085" y="4426445"/>
            <a:ext cx="762915" cy="15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67D86D-FB70-013C-B227-2C5A81D63D40}"/>
              </a:ext>
            </a:extLst>
          </p:cNvPr>
          <p:cNvSpPr txBox="1"/>
          <p:nvPr/>
        </p:nvSpPr>
        <p:spPr>
          <a:xfrm>
            <a:off x="11500200" y="544900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84B79-9DEF-4999-9160-0C98ECBBC005}"/>
              </a:ext>
            </a:extLst>
          </p:cNvPr>
          <p:cNvSpPr txBox="1"/>
          <p:nvPr/>
        </p:nvSpPr>
        <p:spPr>
          <a:xfrm>
            <a:off x="8954872" y="4075913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Processed file with relevant details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5EC78-F513-C20C-057E-838858137D2D}"/>
              </a:ext>
            </a:extLst>
          </p:cNvPr>
          <p:cNvSpPr txBox="1"/>
          <p:nvPr/>
        </p:nvSpPr>
        <p:spPr>
          <a:xfrm>
            <a:off x="4695193" y="4822043"/>
            <a:ext cx="170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picture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9B003-B813-CB30-A8B3-AE39312AF0BE}"/>
              </a:ext>
            </a:extLst>
          </p:cNvPr>
          <p:cNvSpPr txBox="1"/>
          <p:nvPr/>
        </p:nvSpPr>
        <p:spPr>
          <a:xfrm>
            <a:off x="4556018" y="5834922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image for best compatible fish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5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A3CE-6CC5-9403-9EA6-5D311056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38" y="410347"/>
            <a:ext cx="5731276" cy="73570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Jury Feedback Form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6B5BC-F096-EDA7-D405-CEC59211E346}"/>
              </a:ext>
            </a:extLst>
          </p:cNvPr>
          <p:cNvSpPr txBox="1"/>
          <p:nvPr/>
        </p:nvSpPr>
        <p:spPr>
          <a:xfrm>
            <a:off x="6933446" y="5391882"/>
            <a:ext cx="87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data using AI and CV models</a:t>
            </a:r>
            <a:endParaRPr lang="en-PK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629DA-47D3-5AB1-A33F-4497D548D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3"/>
          <a:stretch/>
        </p:blipFill>
        <p:spPr>
          <a:xfrm>
            <a:off x="4149338" y="1256306"/>
            <a:ext cx="3893323" cy="53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460668-C0D0-6ABD-932A-82D19CDEDC1D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7319838" cy="73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Data Collection ( Deliverable )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F762C-2E83-77B2-0885-F67B80A0C9A9}"/>
              </a:ext>
            </a:extLst>
          </p:cNvPr>
          <p:cNvSpPr txBox="1"/>
          <p:nvPr/>
        </p:nvSpPr>
        <p:spPr>
          <a:xfrm>
            <a:off x="838200" y="1736682"/>
            <a:ext cx="3991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Rich dataset on local Soil (Sindh).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Extensive efforts in data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Diverse representation of different kinds of soil.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engagement with local communities and farmers.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70955-FD20-697C-4BBD-03E49DAFA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5" t="17507" r="43782" b="60116"/>
          <a:stretch/>
        </p:blipFill>
        <p:spPr>
          <a:xfrm>
            <a:off x="2472781" y="4045006"/>
            <a:ext cx="7246438" cy="21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1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E26323-1069-C1D3-E512-00CA85951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9" t="16116" r="2761" b="4116"/>
          <a:stretch/>
        </p:blipFill>
        <p:spPr>
          <a:xfrm>
            <a:off x="0" y="0"/>
            <a:ext cx="12182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4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2B4BBA-7ECF-4F45-4949-A208D93BC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9" t="16001" r="2761" b="411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252</TotalTime>
  <Words>1084</Words>
  <Application>Microsoft Office PowerPoint</Application>
  <PresentationFormat>Widescreen</PresentationFormat>
  <Paragraphs>175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Lucida Sans Unicode</vt:lpstr>
      <vt:lpstr>Times New Roman</vt:lpstr>
      <vt:lpstr>Office Theme</vt:lpstr>
      <vt:lpstr>PowerPoint Presentation</vt:lpstr>
      <vt:lpstr>Team</vt:lpstr>
      <vt:lpstr>Roadmap</vt:lpstr>
      <vt:lpstr>Introduction</vt:lpstr>
      <vt:lpstr>PowerPoint Presentation</vt:lpstr>
      <vt:lpstr>Jury Feedback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Aun Ali</dc:creator>
  <cp:lastModifiedBy>Syed Aun Ali</cp:lastModifiedBy>
  <cp:revision>18</cp:revision>
  <dcterms:created xsi:type="dcterms:W3CDTF">2023-12-27T09:44:47Z</dcterms:created>
  <dcterms:modified xsi:type="dcterms:W3CDTF">2023-12-27T17:09:16Z</dcterms:modified>
</cp:coreProperties>
</file>